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9" r:id="rId3"/>
    <p:sldId id="261" r:id="rId4"/>
    <p:sldId id="301" r:id="rId5"/>
    <p:sldId id="302" r:id="rId6"/>
    <p:sldId id="303" r:id="rId7"/>
    <p:sldId id="307" r:id="rId8"/>
    <p:sldId id="306" r:id="rId9"/>
    <p:sldId id="308" r:id="rId10"/>
    <p:sldId id="305" r:id="rId11"/>
    <p:sldId id="311" r:id="rId12"/>
    <p:sldId id="310" r:id="rId13"/>
    <p:sldId id="312" r:id="rId14"/>
    <p:sldId id="300" r:id="rId15"/>
    <p:sldId id="292" r:id="rId16"/>
    <p:sldId id="293" r:id="rId17"/>
    <p:sldId id="283" r:id="rId18"/>
    <p:sldId id="314" r:id="rId19"/>
    <p:sldId id="291" r:id="rId20"/>
    <p:sldId id="290" r:id="rId21"/>
    <p:sldId id="294" r:id="rId22"/>
    <p:sldId id="295" r:id="rId23"/>
    <p:sldId id="296" r:id="rId24"/>
    <p:sldId id="298" r:id="rId25"/>
    <p:sldId id="299" r:id="rId26"/>
    <p:sldId id="313" r:id="rId27"/>
    <p:sldId id="284" r:id="rId28"/>
    <p:sldId id="278" r:id="rId29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779CC93D-E52E-4D84-901B-11D7331DD495}">
          <p14:sldIdLst>
            <p14:sldId id="259"/>
          </p14:sldIdLst>
        </p14:section>
        <p14:section name="Pregled in cilji" id="{ABA716BF-3A5C-4ADB-94C9-CFEF84EBA240}">
          <p14:sldIdLst>
            <p14:sldId id="261"/>
            <p14:sldId id="301"/>
            <p14:sldId id="302"/>
            <p14:sldId id="303"/>
            <p14:sldId id="307"/>
            <p14:sldId id="306"/>
            <p14:sldId id="308"/>
            <p14:sldId id="305"/>
            <p14:sldId id="311"/>
            <p14:sldId id="310"/>
            <p14:sldId id="312"/>
            <p14:sldId id="300"/>
            <p14:sldId id="292"/>
            <p14:sldId id="293"/>
            <p14:sldId id="283"/>
            <p14:sldId id="314"/>
            <p14:sldId id="291"/>
            <p14:sldId id="290"/>
            <p14:sldId id="294"/>
            <p14:sldId id="295"/>
            <p14:sldId id="296"/>
            <p14:sldId id="298"/>
            <p14:sldId id="299"/>
            <p14:sldId id="313"/>
            <p14:sldId id="284"/>
          </p14:sldIdLst>
        </p14:section>
        <p14:section name="Dodatek" id="{3F78B471-41DA-46F2-A8E4-97E471896AB3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3977" autoAdjust="0"/>
  </p:normalViewPr>
  <p:slideViewPr>
    <p:cSldViewPr>
      <p:cViewPr varScale="1">
        <p:scale>
          <a:sx n="113" d="100"/>
          <a:sy n="113" d="100"/>
        </p:scale>
        <p:origin x="14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D83FDC75-7F73-4A4A-A77C-09AADF00E0EA}" type="datetimeFigureOut">
              <a:rPr lang="sl-SI" smtClean="0"/>
              <a:pPr/>
              <a:t>21.5.2019</a:t>
            </a:fld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459226BF-1F13-42D3-80DC-373E7ADD1EBC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8742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48AEF76B-3757-4A0B-AF93-28494465C1DD}" type="datetimeFigureOut">
              <a:pPr/>
              <a:t>21.5.2019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75693FD4-8F83-4EF7-AC3F-0DC0388986B0}" type="slidenum"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933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l-SI"/>
            </a:pPr>
            <a:r>
              <a:rPr lang="sl-SI" dirty="0" smtClean="0"/>
              <a:t>To predlogo je mogoče uporabiti kot začetno datoteko za predstavitev gradiv za usposabljanje v skupini.</a:t>
            </a:r>
          </a:p>
          <a:p>
            <a:endParaRPr lang="sl-SI" dirty="0" smtClean="0"/>
          </a:p>
          <a:p>
            <a:pPr lvl="0"/>
            <a:r>
              <a:rPr lang="sl-SI" sz="1200" b="1" dirty="0" smtClean="0"/>
              <a:t>Razdelki</a:t>
            </a:r>
            <a:endParaRPr lang="sl-SI" sz="1200" b="0" dirty="0" smtClean="0"/>
          </a:p>
          <a:p>
            <a:pPr lvl="0"/>
            <a:r>
              <a:rPr lang="sl-SI" sz="1200" b="0" dirty="0" smtClean="0"/>
              <a:t>Z desno tipko miško kliknite na diapozitiv, če želite dodati razdelke.</a:t>
            </a:r>
            <a:r>
              <a:rPr lang="sl-SI" sz="1200" b="0" baseline="0" dirty="0" smtClean="0"/>
              <a:t> Razdelki olajšajo organizacijo diapozitivov ali  omogočajo sodelovanje med več avtorji.</a:t>
            </a:r>
            <a:endParaRPr lang="sl-SI" sz="1200" b="0" dirty="0" smtClean="0"/>
          </a:p>
          <a:p>
            <a:pPr lvl="0"/>
            <a:endParaRPr lang="sl-SI" sz="1200" b="1" dirty="0" smtClean="0"/>
          </a:p>
          <a:p>
            <a:pPr lvl="0"/>
            <a:r>
              <a:rPr lang="sl-SI" sz="1200" b="1" dirty="0" smtClean="0"/>
              <a:t>Opombe</a:t>
            </a:r>
          </a:p>
          <a:p>
            <a:pPr lvl="0"/>
            <a:r>
              <a:rPr lang="sl-SI" sz="1200" dirty="0" smtClean="0"/>
              <a:t>Če želite občinstvu sporočiti opombe o dostavi ali dodatne podrobnosti, lahko to storite v razdelku »Opombe«.</a:t>
            </a:r>
            <a:r>
              <a:rPr lang="sl-SI" sz="1200" baseline="0" dirty="0" smtClean="0"/>
              <a:t> Te opombe si lahko v pogledu predstavitve ogledate med samo predstavitvijo. </a:t>
            </a:r>
          </a:p>
          <a:p>
            <a:pPr lvl="0">
              <a:buFontTx/>
              <a:buNone/>
            </a:pPr>
            <a:r>
              <a:rPr lang="sl-SI" sz="1200" dirty="0" smtClean="0"/>
              <a:t>Pazite na velikost pisave (pomembna je za dostopnost, vidljivost, snemanje in produkcijo v spletu)</a:t>
            </a:r>
          </a:p>
          <a:p>
            <a:pPr lvl="0"/>
            <a:endParaRPr lang="sl-SI" sz="1200" dirty="0" smtClean="0"/>
          </a:p>
          <a:p>
            <a:pPr lvl="0">
              <a:buFontTx/>
              <a:buNone/>
            </a:pPr>
            <a:r>
              <a:rPr lang="sl-SI" sz="1200" b="1" dirty="0" smtClean="0"/>
              <a:t>Koordinirane barve </a:t>
            </a:r>
          </a:p>
          <a:p>
            <a:pPr lvl="0">
              <a:buFontTx/>
              <a:buNone/>
            </a:pPr>
            <a:r>
              <a:rPr lang="sl-SI" sz="1200" dirty="0" smtClean="0"/>
              <a:t>Bodite še posebej pozorni na grafe, grafikone in polja z besedilom.</a:t>
            </a:r>
            <a:r>
              <a:rPr lang="sl-SI" sz="1200" baseline="0" dirty="0" smtClean="0"/>
              <a:t> </a:t>
            </a:r>
            <a:endParaRPr lang="sl-SI" sz="1200" dirty="0" smtClean="0"/>
          </a:p>
          <a:p>
            <a:pPr lvl="0"/>
            <a:r>
              <a:rPr lang="sl-SI" sz="1200" dirty="0" smtClean="0"/>
              <a:t>Imejte v mislih, da bodo udeleženci tiskali črno-belo ali </a:t>
            </a:r>
            <a:r>
              <a:rPr lang="sl-SI" sz="1200" dirty="0" err="1" smtClean="0"/>
              <a:t>sivinsko</a:t>
            </a:r>
            <a:r>
              <a:rPr lang="sl-SI" sz="1200" dirty="0" smtClean="0"/>
              <a:t>. Izvedite preskusno tiskanje, če se želite prepričati, da bodo barve v redu pri črno-belem tiskanju in </a:t>
            </a:r>
            <a:r>
              <a:rPr lang="sl-SI" sz="1200" dirty="0" err="1" smtClean="0"/>
              <a:t>sivinsko</a:t>
            </a:r>
            <a:r>
              <a:rPr lang="sl-SI" sz="1200" dirty="0" smtClean="0"/>
              <a:t>.</a:t>
            </a:r>
          </a:p>
          <a:p>
            <a:pPr lvl="0">
              <a:buFontTx/>
              <a:buNone/>
            </a:pPr>
            <a:endParaRPr lang="sl-SI" sz="1200" dirty="0" smtClean="0"/>
          </a:p>
          <a:p>
            <a:pPr lvl="0">
              <a:buFontTx/>
              <a:buNone/>
            </a:pPr>
            <a:r>
              <a:rPr lang="sl-SI" sz="1200" b="1" dirty="0" smtClean="0"/>
              <a:t>Grafike, tabele in grafi</a:t>
            </a:r>
          </a:p>
          <a:p>
            <a:pPr lvl="0"/>
            <a:r>
              <a:rPr lang="sl-SI" sz="1200" dirty="0" smtClean="0"/>
              <a:t>Naj bo preprosto: Če je mogoče, uporabljajte skladne sloge in barve, ki ne odvračajo pozornosti.</a:t>
            </a:r>
          </a:p>
          <a:p>
            <a:pPr lvl="0"/>
            <a:r>
              <a:rPr lang="sl-SI" sz="1200" dirty="0" smtClean="0"/>
              <a:t>Označite vse grafe in tabele.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l-SI" smtClean="0"/>
              <a:pPr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12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3819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40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4691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23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sl-SI"/>
            </a:pPr>
            <a:r>
              <a:rPr lang="sl-SI" sz="1200" dirty="0" smtClean="0"/>
              <a:t>To je drugačno mnenje</a:t>
            </a:r>
            <a:r>
              <a:rPr lang="sl-SI" sz="1200" baseline="0" dirty="0" smtClean="0"/>
              <a:t> za diapozitive pregleda s prehodi.</a:t>
            </a:r>
            <a:endParaRPr lang="sl-SI" sz="1200" dirty="0" smtClean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088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2691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0419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sl-SI" dirty="0" smtClean="0"/>
              <a:t>Microsoft </a:t>
            </a:r>
            <a:r>
              <a:rPr lang="sl-SI" b="1" dirty="0" smtClean="0"/>
              <a:t>Odličnost inženirstva</a:t>
            </a:r>
            <a:endParaRPr lang="sl-SI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l-SI" dirty="0" smtClean="0"/>
              <a:t>Microsoft Confidential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sl-SI" smtClean="0"/>
              <a:pPr/>
              <a:t>27</a:t>
            </a:fld>
            <a:endParaRPr lang="sl-SI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8" y="4484318"/>
            <a:ext cx="6206573" cy="4998021"/>
          </a:xfrm>
          <a:noFill/>
          <a:ln/>
        </p:spPr>
        <p:txBody>
          <a:bodyPr/>
          <a:lstStyle/>
          <a:p>
            <a:r>
              <a:rPr lang="sl-SI" dirty="0" smtClean="0"/>
              <a:t>Je vaša predstavitev kratka in jedrnata kolikor je mogoče? Morda bi dodatno vsebino lahko premaknili v dodatek.</a:t>
            </a:r>
          </a:p>
          <a:p>
            <a:r>
              <a:rPr lang="sl-SI" dirty="0" smtClean="0"/>
              <a:t>Na diapozitive dodatka shranite vsebino, na katero se boste morda sklicevali med diapozitivom z vprašanji ali pa bo morda uporabna za udeležence, ki bo jo želeli podrobneje raziskati v kasneje.</a:t>
            </a:r>
          </a:p>
          <a:p>
            <a:pPr>
              <a:buFontTx/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68666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sl-SI" dirty="0" smtClean="0"/>
              <a:t>Predstavite krate pregled predstavitve.</a:t>
            </a:r>
            <a:r>
              <a:rPr lang="sl-SI" baseline="0" dirty="0" smtClean="0"/>
              <a:t> D</a:t>
            </a:r>
            <a:r>
              <a:rPr lang="sl-SI" dirty="0" smtClean="0"/>
              <a:t>Opišite glavi poudarek predstavitve in zakaj je pomemben.</a:t>
            </a:r>
          </a:p>
          <a:p>
            <a:pPr>
              <a:lnSpc>
                <a:spcPct val="80000"/>
              </a:lnSpc>
            </a:pPr>
            <a:r>
              <a:rPr lang="sl-SI" dirty="0" smtClean="0"/>
              <a:t>Predstavite glavne teme.</a:t>
            </a:r>
          </a:p>
          <a:p>
            <a:r>
              <a:rPr lang="sl-SI" dirty="0" smtClean="0"/>
              <a:t>Če želite občinstvu pripraviti cestni zemljevid,</a:t>
            </a:r>
            <a:r>
              <a:rPr lang="sl-SI" baseline="0" dirty="0" smtClean="0"/>
              <a:t> lahko </a:t>
            </a:r>
            <a:r>
              <a:rPr lang="sl-SI" dirty="0" smtClean="0"/>
              <a:t>Diapozitiv s pregledom večkrat ponovite skozi predstavitev in označite naslednjo temo, o kateri boste govorili.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sl-SI" smtClean="0"/>
              <a:pPr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9127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714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147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45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78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61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418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sl-SI" smtClean="0"/>
              <a:pPr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794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sl-SI" b="1" cap="small" baseline="0">
                <a:solidFill>
                  <a:srgbClr val="003300"/>
                </a:solidFill>
              </a:defRPr>
            </a:lvl1pPr>
          </a:lstStyle>
          <a:p>
            <a:r>
              <a:rPr lang="sl-SI"/>
              <a:t>Kliknite, če želite urediti glavni slog naslova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sl-SI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sl-S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l-SI" sz="2000" baseline="0"/>
            </a:lvl1pPr>
          </a:lstStyle>
          <a:p>
            <a:r>
              <a:rPr lang="sl-SI"/>
              <a:t>Logotip podjetja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 ozad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sl-SI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sl-SI"/>
              <a:t>Kliknite, če želite urediti glavni slog naslova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sl-SI" sz="1800"/>
            </a:lvl1pPr>
          </a:lstStyle>
          <a:p>
            <a:r>
              <a:rPr lang="sl-SI"/>
              <a:t>Logotip podjetja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sl-SI"/>
            </a:lvl1pPr>
          </a:lstStyle>
          <a:p>
            <a:r>
              <a:rPr lang="sl-SI"/>
              <a:t>Kliknite, če želite urediti slog glavnega naslova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sl-SI" sz="3200">
                <a:latin typeface="+mn-lt"/>
              </a:defRPr>
            </a:lvl1pPr>
            <a:lvl2pPr latinLnBrk="0">
              <a:defRPr lang="sl-SI" sz="2800">
                <a:latin typeface="+mn-lt"/>
              </a:defRPr>
            </a:lvl2pPr>
            <a:lvl3pPr latinLnBrk="0">
              <a:defRPr lang="sl-SI" sz="2400">
                <a:latin typeface="+mn-lt"/>
              </a:defRPr>
            </a:lvl3pPr>
            <a:lvl4pPr latinLnBrk="0">
              <a:defRPr lang="sl-SI" sz="2400">
                <a:latin typeface="+mn-lt"/>
              </a:defRPr>
            </a:lvl4pPr>
            <a:lvl5pPr latinLnBrk="0">
              <a:defRPr lang="sl-SI" sz="2400">
                <a:latin typeface="+mn-lt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1800"/>
            </a:lvl6pPr>
            <a:lvl7pPr latinLnBrk="0">
              <a:defRPr lang="sl-SI" sz="1800"/>
            </a:lvl7pPr>
            <a:lvl8pPr latinLnBrk="0">
              <a:defRPr lang="sl-SI" sz="1800"/>
            </a:lvl8pPr>
            <a:lvl9pPr latinLnBrk="0">
              <a:defRPr lang="sl-SI"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sl-SI" sz="2800"/>
            </a:lvl1pPr>
            <a:lvl2pPr latinLnBrk="0">
              <a:defRPr lang="sl-SI" sz="2400"/>
            </a:lvl2pPr>
            <a:lvl3pPr latinLnBrk="0">
              <a:defRPr lang="sl-SI" sz="2000"/>
            </a:lvl3pPr>
            <a:lvl4pPr latinLnBrk="0">
              <a:defRPr lang="sl-SI" sz="1800"/>
            </a:lvl4pPr>
            <a:lvl5pPr latinLnBrk="0">
              <a:defRPr lang="sl-SI" sz="1800"/>
            </a:lvl5pPr>
            <a:lvl6pPr latinLnBrk="0">
              <a:defRPr lang="sl-SI" sz="1800"/>
            </a:lvl6pPr>
            <a:lvl7pPr latinLnBrk="0">
              <a:defRPr lang="sl-SI" sz="1800"/>
            </a:lvl7pPr>
            <a:lvl8pPr latinLnBrk="0">
              <a:defRPr lang="sl-SI" sz="1800"/>
            </a:lvl8pPr>
            <a:lvl9pPr latinLnBrk="0">
              <a:defRPr lang="sl-SI"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sl-SI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sl-SI" sz="2400" b="1"/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  <a:lvl6pPr latinLnBrk="0">
              <a:defRPr lang="sl-SI" sz="1600"/>
            </a:lvl6pPr>
            <a:lvl7pPr latinLnBrk="0">
              <a:defRPr lang="sl-SI" sz="1600"/>
            </a:lvl7pPr>
            <a:lvl8pPr latinLnBrk="0">
              <a:defRPr lang="sl-SI" sz="1600"/>
            </a:lvl8pPr>
            <a:lvl9pPr latinLnBrk="0">
              <a:defRPr lang="sl-SI"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sl-SI" sz="2400" b="1"/>
            </a:lvl1pPr>
            <a:lvl2pPr marL="457200" indent="0" latinLnBrk="0">
              <a:buNone/>
              <a:defRPr lang="sl-SI" sz="2000" b="1"/>
            </a:lvl2pPr>
            <a:lvl3pPr marL="914400" indent="0" latinLnBrk="0">
              <a:buNone/>
              <a:defRPr lang="sl-SI" sz="1800" b="1"/>
            </a:lvl3pPr>
            <a:lvl4pPr marL="1371600" indent="0" latinLnBrk="0">
              <a:buNone/>
              <a:defRPr lang="sl-SI" sz="1600" b="1"/>
            </a:lvl4pPr>
            <a:lvl5pPr marL="1828800" indent="0" latinLnBrk="0">
              <a:buNone/>
              <a:defRPr lang="sl-SI" sz="1600" b="1"/>
            </a:lvl5pPr>
            <a:lvl6pPr marL="2286000" indent="0" latinLnBrk="0">
              <a:buNone/>
              <a:defRPr lang="sl-SI" sz="1600" b="1"/>
            </a:lvl6pPr>
            <a:lvl7pPr marL="2743200" indent="0" latinLnBrk="0">
              <a:buNone/>
              <a:defRPr lang="sl-SI" sz="1600" b="1"/>
            </a:lvl7pPr>
            <a:lvl8pPr marL="3200400" indent="0" latinLnBrk="0">
              <a:buNone/>
              <a:defRPr lang="sl-SI" sz="1600" b="1"/>
            </a:lvl8pPr>
            <a:lvl9pPr marL="3657600" indent="0" latinLnBrk="0">
              <a:buNone/>
              <a:defRPr lang="sl-SI"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sl-SI" sz="2400"/>
            </a:lvl1pPr>
            <a:lvl2pPr latinLnBrk="0">
              <a:defRPr lang="sl-SI" sz="2000"/>
            </a:lvl2pPr>
            <a:lvl3pPr latinLnBrk="0">
              <a:defRPr lang="sl-SI" sz="1800"/>
            </a:lvl3pPr>
            <a:lvl4pPr latinLnBrk="0">
              <a:defRPr lang="sl-SI" sz="1600"/>
            </a:lvl4pPr>
            <a:lvl5pPr latinLnBrk="0">
              <a:defRPr lang="sl-SI" sz="1600"/>
            </a:lvl5pPr>
            <a:lvl6pPr latinLnBrk="0">
              <a:defRPr lang="sl-SI" sz="1600"/>
            </a:lvl6pPr>
            <a:lvl7pPr latinLnBrk="0">
              <a:defRPr lang="sl-SI" sz="1600"/>
            </a:lvl7pPr>
            <a:lvl8pPr latinLnBrk="0">
              <a:defRPr lang="sl-SI" sz="1600"/>
            </a:lvl8pPr>
            <a:lvl9pPr latinLnBrk="0">
              <a:defRPr lang="sl-SI"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sl-SI"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sl-SI" sz="3200"/>
            </a:lvl1pPr>
            <a:lvl2pPr latinLnBrk="0">
              <a:defRPr lang="sl-SI" sz="2800"/>
            </a:lvl2pPr>
            <a:lvl3pPr latinLnBrk="0">
              <a:defRPr lang="sl-SI" sz="2400"/>
            </a:lvl3pPr>
            <a:lvl4pPr latinLnBrk="0">
              <a:defRPr lang="sl-SI" sz="2000"/>
            </a:lvl4pPr>
            <a:lvl5pPr latinLnBrk="0">
              <a:defRPr lang="sl-SI" sz="2000"/>
            </a:lvl5pPr>
            <a:lvl6pPr latinLnBrk="0">
              <a:defRPr lang="sl-SI" sz="2000"/>
            </a:lvl6pPr>
            <a:lvl7pPr latinLnBrk="0">
              <a:defRPr lang="sl-SI" sz="2000"/>
            </a:lvl7pPr>
            <a:lvl8pPr latinLnBrk="0">
              <a:defRPr lang="sl-SI" sz="2000"/>
            </a:lvl8pPr>
            <a:lvl9pPr latinLnBrk="0">
              <a:defRPr lang="sl-SI"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sl-SI" sz="1400"/>
            </a:lvl1pPr>
            <a:lvl2pPr marL="457200" indent="0" latinLnBrk="0">
              <a:buNone/>
              <a:defRPr lang="sl-SI" sz="1200"/>
            </a:lvl2pPr>
            <a:lvl3pPr marL="914400" indent="0" latinLnBrk="0">
              <a:buNone/>
              <a:defRPr lang="sl-SI" sz="1000"/>
            </a:lvl3pPr>
            <a:lvl4pPr marL="1371600" indent="0" latinLnBrk="0">
              <a:buNone/>
              <a:defRPr lang="sl-SI" sz="900"/>
            </a:lvl4pPr>
            <a:lvl5pPr marL="1828800" indent="0" latinLnBrk="0">
              <a:buNone/>
              <a:defRPr lang="sl-SI" sz="900"/>
            </a:lvl5pPr>
            <a:lvl6pPr marL="2286000" indent="0" latinLnBrk="0">
              <a:buNone/>
              <a:defRPr lang="sl-SI" sz="900"/>
            </a:lvl6pPr>
            <a:lvl7pPr marL="2743200" indent="0" latinLnBrk="0">
              <a:buNone/>
              <a:defRPr lang="sl-SI" sz="900"/>
            </a:lvl7pPr>
            <a:lvl8pPr marL="3200400" indent="0" latinLnBrk="0">
              <a:buNone/>
              <a:defRPr lang="sl-SI" sz="900"/>
            </a:lvl8pPr>
            <a:lvl9pPr marL="3657600" indent="0" latinLnBrk="0">
              <a:buNone/>
              <a:defRPr lang="sl-SI"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sl-SI"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sl-SI" sz="3200"/>
            </a:lvl1pPr>
            <a:lvl2pPr marL="457200" indent="0" latinLnBrk="0">
              <a:buNone/>
              <a:defRPr lang="sl-SI" sz="2800"/>
            </a:lvl2pPr>
            <a:lvl3pPr marL="914400" indent="0" latinLnBrk="0">
              <a:buNone/>
              <a:defRPr lang="sl-SI" sz="2400"/>
            </a:lvl3pPr>
            <a:lvl4pPr marL="1371600" indent="0" latinLnBrk="0">
              <a:buNone/>
              <a:defRPr lang="sl-SI" sz="2000"/>
            </a:lvl4pPr>
            <a:lvl5pPr marL="1828800" indent="0" latinLnBrk="0">
              <a:buNone/>
              <a:defRPr lang="sl-SI" sz="2000"/>
            </a:lvl5pPr>
            <a:lvl6pPr marL="2286000" indent="0" latinLnBrk="0">
              <a:buNone/>
              <a:defRPr lang="sl-SI" sz="2000"/>
            </a:lvl6pPr>
            <a:lvl7pPr marL="2743200" indent="0" latinLnBrk="0">
              <a:buNone/>
              <a:defRPr lang="sl-SI" sz="2000"/>
            </a:lvl7pPr>
            <a:lvl8pPr marL="3200400" indent="0" latinLnBrk="0">
              <a:buNone/>
              <a:defRPr lang="sl-SI" sz="2000"/>
            </a:lvl8pPr>
            <a:lvl9pPr marL="3657600" indent="0" latinLnBrk="0">
              <a:buNone/>
              <a:defRPr lang="sl-SI"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sl-SI" sz="1400"/>
            </a:lvl1pPr>
            <a:lvl2pPr marL="457200" indent="0" latinLnBrk="0">
              <a:buNone/>
              <a:defRPr lang="sl-SI" sz="1200"/>
            </a:lvl2pPr>
            <a:lvl3pPr marL="914400" indent="0" latinLnBrk="0">
              <a:buNone/>
              <a:defRPr lang="sl-SI" sz="1000"/>
            </a:lvl3pPr>
            <a:lvl4pPr marL="1371600" indent="0" latinLnBrk="0">
              <a:buNone/>
              <a:defRPr lang="sl-SI" sz="900"/>
            </a:lvl4pPr>
            <a:lvl5pPr marL="1828800" indent="0" latinLnBrk="0">
              <a:buNone/>
              <a:defRPr lang="sl-SI" sz="900"/>
            </a:lvl5pPr>
            <a:lvl6pPr marL="2286000" indent="0" latinLnBrk="0">
              <a:buNone/>
              <a:defRPr lang="sl-SI" sz="900"/>
            </a:lvl6pPr>
            <a:lvl7pPr marL="2743200" indent="0" latinLnBrk="0">
              <a:buNone/>
              <a:defRPr lang="sl-SI" sz="900"/>
            </a:lvl7pPr>
            <a:lvl8pPr marL="3200400" indent="0" latinLnBrk="0">
              <a:buNone/>
              <a:defRPr lang="sl-SI" sz="900"/>
            </a:lvl8pPr>
            <a:lvl9pPr marL="3657600" indent="0" latinLnBrk="0">
              <a:buNone/>
              <a:defRPr lang="sl-SI"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21.5.2019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l-SI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sl-SI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sl-SI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sl-S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sl-SI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sl-S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las.lastovica@mra.s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288045" y="1733563"/>
            <a:ext cx="4524315" cy="2033374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predstavitev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2.javnega </a:t>
            </a:r>
            <a:r>
              <a:rPr lang="sl-SI" dirty="0" smtClean="0"/>
              <a:t>poziva las</a:t>
            </a:r>
            <a:br>
              <a:rPr lang="sl-SI" dirty="0" smtClean="0"/>
            </a:br>
            <a:r>
              <a:rPr lang="sl-SI" dirty="0" smtClean="0"/>
              <a:t>za sklad esrr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sl-SI" sz="2400" dirty="0" smtClean="0">
                <a:latin typeface="+mn-lt"/>
              </a:rPr>
              <a:t>Starše, </a:t>
            </a:r>
          </a:p>
          <a:p>
            <a:r>
              <a:rPr lang="sl-SI" sz="2400" dirty="0" smtClean="0">
                <a:latin typeface="+mn-lt"/>
              </a:rPr>
              <a:t>21. </a:t>
            </a:r>
            <a:r>
              <a:rPr lang="sl-SI" sz="2400" dirty="0">
                <a:latin typeface="+mn-lt"/>
              </a:rPr>
              <a:t>5</a:t>
            </a:r>
            <a:r>
              <a:rPr lang="sl-SI" sz="2400" dirty="0" smtClean="0">
                <a:latin typeface="+mn-lt"/>
              </a:rPr>
              <a:t>. 2019</a:t>
            </a:r>
            <a:endParaRPr lang="sl-SI" sz="24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80" y="5726730"/>
            <a:ext cx="4572000" cy="113127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29200"/>
            <a:ext cx="3926579" cy="190046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63042"/>
            <a:ext cx="2362864" cy="6468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110123"/>
              </p:ext>
            </p:extLst>
          </p:nvPr>
        </p:nvGraphicFramePr>
        <p:xfrm>
          <a:off x="1136906" y="1268760"/>
          <a:ext cx="7035494" cy="348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8052"/>
                <a:gridCol w="3287442"/>
              </a:tblGrid>
              <a:tr h="366850">
                <a:tc>
                  <a:txBody>
                    <a:bodyPr/>
                    <a:lstStyle/>
                    <a:p>
                      <a:r>
                        <a:rPr lang="sl-SI" dirty="0" smtClean="0"/>
                        <a:t>ZNAČILNOSTI</a:t>
                      </a:r>
                      <a:r>
                        <a:rPr lang="sl-SI" baseline="0" dirty="0" smtClean="0"/>
                        <a:t> JP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Sklad ESRR</a:t>
                      </a:r>
                      <a:endParaRPr lang="sl-SI" dirty="0"/>
                    </a:p>
                  </a:txBody>
                  <a:tcPr/>
                </a:tc>
              </a:tr>
              <a:tr h="641988">
                <a:tc>
                  <a:txBody>
                    <a:bodyPr/>
                    <a:lstStyle/>
                    <a:p>
                      <a:r>
                        <a:rPr lang="sl-SI" dirty="0" smtClean="0"/>
                        <a:t>Višina</a:t>
                      </a:r>
                      <a:r>
                        <a:rPr lang="sl-SI" baseline="0" dirty="0" smtClean="0"/>
                        <a:t> sofinanciranja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80 % upravičenih stroškov</a:t>
                      </a:r>
                      <a:endParaRPr lang="sl-SI" dirty="0"/>
                    </a:p>
                  </a:txBody>
                  <a:tcPr/>
                </a:tc>
              </a:tr>
              <a:tr h="917126">
                <a:tc>
                  <a:txBody>
                    <a:bodyPr/>
                    <a:lstStyle/>
                    <a:p>
                      <a:r>
                        <a:rPr lang="sl-SI" dirty="0" smtClean="0"/>
                        <a:t>Najnižji znesek javne podpore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5.000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EUR </a:t>
                      </a:r>
                    </a:p>
                    <a:p>
                      <a:r>
                        <a:rPr lang="sl-SI" dirty="0" smtClean="0"/>
                        <a:t>(6.250 EUR</a:t>
                      </a:r>
                      <a:r>
                        <a:rPr lang="sl-SI" baseline="0" dirty="0" smtClean="0"/>
                        <a:t> neto vrednosti operacije)</a:t>
                      </a:r>
                      <a:endParaRPr lang="sl-SI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sl-SI" dirty="0" smtClean="0"/>
                        <a:t>Kazalnik delovna</a:t>
                      </a:r>
                      <a:r>
                        <a:rPr lang="sl-SI" baseline="0" dirty="0" smtClean="0"/>
                        <a:t> mesta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Delovno mesto se vzdržuje 5 let po zadnjem izplačilu, razen pri MSP:</a:t>
                      </a:r>
                      <a:r>
                        <a:rPr lang="sl-SI" baseline="0" dirty="0" smtClean="0"/>
                        <a:t> 3 leta</a:t>
                      </a:r>
                      <a:endParaRPr lang="sl-SI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Izvajanje projektov: </a:t>
                      </a:r>
                    </a:p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ROK </a:t>
                      </a:r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ZA ODDAJO ZAHTEVKOV: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>
                          <a:solidFill>
                            <a:schemeClr val="tx1"/>
                          </a:solidFill>
                        </a:rPr>
                        <a:t>30.6.2023</a:t>
                      </a:r>
                      <a:endParaRPr lang="sl-S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288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Paziti na: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647564" y="1556792"/>
            <a:ext cx="784887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Tx/>
              <a:buChar char="-"/>
              <a:defRPr/>
            </a:pPr>
            <a:r>
              <a:rPr lang="sl-SI" altLang="sl-SI" sz="3200" dirty="0" smtClean="0">
                <a:solidFill>
                  <a:srgbClr val="FF0000"/>
                </a:solidFill>
                <a:cs typeface="Tahoma" panose="020B0604030504040204" pitchFamily="34" charset="0"/>
              </a:rPr>
              <a:t>dvojno </a:t>
            </a:r>
            <a:r>
              <a:rPr lang="sl-SI" altLang="sl-SI" sz="3200" dirty="0">
                <a:solidFill>
                  <a:srgbClr val="FF0000"/>
                </a:solidFill>
                <a:cs typeface="Tahoma" panose="020B0604030504040204" pitchFamily="34" charset="0"/>
              </a:rPr>
              <a:t>javno sofinanciranje ni dovoljeno</a:t>
            </a:r>
            <a:r>
              <a:rPr lang="sl-SI" altLang="sl-SI" sz="3200" dirty="0">
                <a:cs typeface="Tahoma" panose="020B0604030504040204" pitchFamily="34" charset="0"/>
              </a:rPr>
              <a:t>: </a:t>
            </a:r>
            <a:r>
              <a:rPr lang="sl-SI" altLang="sl-SI" sz="3200" dirty="0" smtClean="0">
                <a:cs typeface="Tahoma" panose="020B0604030504040204" pitchFamily="34" charset="0"/>
              </a:rPr>
              <a:t>npr. društvo, kmetija… </a:t>
            </a:r>
            <a:r>
              <a:rPr lang="sl-SI" altLang="sl-SI" sz="3200" dirty="0">
                <a:cs typeface="Tahoma" panose="020B0604030504040204" pitchFamily="34" charset="0"/>
              </a:rPr>
              <a:t>ne more za isti projekt dobiti sofinanciranja od </a:t>
            </a:r>
            <a:r>
              <a:rPr lang="sl-SI" altLang="sl-SI" sz="3200" dirty="0" smtClean="0">
                <a:cs typeface="Tahoma" panose="020B0604030504040204" pitchFamily="34" charset="0"/>
              </a:rPr>
              <a:t>občine/drugega ukrepa države </a:t>
            </a:r>
            <a:r>
              <a:rPr lang="sl-SI" altLang="sl-SI" sz="3200" u="sng" dirty="0">
                <a:cs typeface="Tahoma" panose="020B0604030504040204" pitchFamily="34" charset="0"/>
              </a:rPr>
              <a:t>in</a:t>
            </a:r>
            <a:r>
              <a:rPr lang="sl-SI" altLang="sl-SI" sz="3200" dirty="0">
                <a:cs typeface="Tahoma" panose="020B0604030504040204" pitchFamily="34" charset="0"/>
              </a:rPr>
              <a:t> iz pristopa </a:t>
            </a:r>
            <a:r>
              <a:rPr lang="sl-SI" altLang="sl-SI" sz="3200" dirty="0" smtClean="0">
                <a:cs typeface="Tahoma" panose="020B0604030504040204" pitchFamily="34" charset="0"/>
              </a:rPr>
              <a:t>CLLD</a:t>
            </a:r>
            <a:endParaRPr lang="sl-SI" altLang="sl-SI" sz="3200" dirty="0">
              <a:cs typeface="Tahoma" panose="020B060403050404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sl-SI" altLang="sl-SI" sz="3200" dirty="0" smtClean="0">
                <a:cs typeface="Tahoma" panose="020B0604030504040204" pitchFamily="34" charset="0"/>
              </a:rPr>
              <a:t>Ostale pogoje iz JP in drugih pravnih podlag</a:t>
            </a:r>
          </a:p>
          <a:p>
            <a:pPr lvl="1">
              <a:defRPr/>
            </a:pPr>
            <a:endParaRPr lang="sl-SI" altLang="sl-SI" sz="3200" dirty="0" smtClean="0">
              <a:cs typeface="Tahoma" panose="020B060403050404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r>
              <a:rPr lang="sl-SI" altLang="sl-SI" sz="3200" dirty="0" smtClean="0">
                <a:solidFill>
                  <a:srgbClr val="FF0000"/>
                </a:solidFill>
                <a:cs typeface="Tahoma" panose="020B0604030504040204" pitchFamily="34" charset="0"/>
              </a:rPr>
              <a:t>Finančna sposobnost </a:t>
            </a:r>
            <a:r>
              <a:rPr lang="sl-SI" altLang="sl-SI" sz="3200" dirty="0" smtClean="0">
                <a:cs typeface="Tahoma" panose="020B0604030504040204" pitchFamily="34" charset="0"/>
              </a:rPr>
              <a:t>za izvedbo operacij / projektov</a:t>
            </a:r>
          </a:p>
          <a:p>
            <a:pPr marL="800100" lvl="1" indent="-342900">
              <a:buFontTx/>
              <a:buChar char="-"/>
              <a:defRPr/>
            </a:pPr>
            <a:endParaRPr lang="sl-SI" altLang="sl-SI" sz="2400" dirty="0" smtClean="0">
              <a:cs typeface="Tahoma" panose="020B060403050404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endParaRPr lang="sl-SI" altLang="sl-SI" sz="2400" dirty="0" smtClean="0">
              <a:cs typeface="Tahoma" panose="020B060403050404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endParaRPr lang="sl-SI" altLang="sl-SI" sz="2400" dirty="0" smtClean="0">
              <a:cs typeface="Tahoma" panose="020B0604030504040204" pitchFamily="34" charset="0"/>
            </a:endParaRPr>
          </a:p>
          <a:p>
            <a:pPr marL="800100" lvl="1" indent="-342900">
              <a:buFontTx/>
              <a:buChar char="-"/>
              <a:defRPr/>
            </a:pPr>
            <a:endParaRPr lang="sl-SI" altLang="sl-SI" sz="2400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4513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dirty="0"/>
              <a:t>Na kaj je treba paziti ob vlogi</a:t>
            </a:r>
            <a:r>
              <a:rPr lang="sl-SI" b="1" dirty="0" smtClean="0"/>
              <a:t>: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823640" y="1628800"/>
            <a:ext cx="80116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sl-SI" sz="2400" b="1" dirty="0" smtClean="0"/>
              <a:t>Rok za oddajo (po pošti ali osebno: različna pravila!)</a:t>
            </a:r>
          </a:p>
          <a:p>
            <a:pPr fontAlgn="t"/>
            <a:r>
              <a:rPr lang="sl-SI" sz="2400" b="1" dirty="0" smtClean="0"/>
              <a:t>+ pravilna </a:t>
            </a:r>
            <a:r>
              <a:rPr lang="sl-SI" sz="2400" b="1" dirty="0"/>
              <a:t>oprema ovojnice</a:t>
            </a:r>
            <a:r>
              <a:rPr lang="sl-SI" sz="2400" b="1" dirty="0" smtClean="0"/>
              <a:t>!</a:t>
            </a:r>
          </a:p>
          <a:p>
            <a:pPr fontAlgn="t"/>
            <a:endParaRPr lang="sl-SI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sl-SI" sz="2400" dirty="0" smtClean="0"/>
              <a:t>Obvezne priloge, ki so navedene v razpisni dokumentaciji:  potrdilo </a:t>
            </a:r>
            <a:r>
              <a:rPr lang="sl-SI" sz="2400" dirty="0"/>
              <a:t>FURS, sodišča, </a:t>
            </a:r>
            <a:r>
              <a:rPr lang="sl-SI" sz="2400" dirty="0" smtClean="0"/>
              <a:t>v </a:t>
            </a:r>
            <a:r>
              <a:rPr lang="sl-SI" sz="2400" dirty="0"/>
              <a:t>primeru kazalnika za delovna mesta: 2 potrdili </a:t>
            </a:r>
            <a:r>
              <a:rPr lang="sl-SI" sz="2400" dirty="0" smtClean="0"/>
              <a:t>ZZZS; 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sl-SI" sz="2400" dirty="0" smtClean="0"/>
              <a:t>Priloge morajo biti predložene za vse partnerje!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sl-SI" sz="2400" dirty="0" smtClean="0"/>
              <a:t>Poziv za morebitno dopolnitev oz. razjasnitev vloge po posredovan na e-naslov, naveden v vlogi, roki bodo omejeni in jih bo treba upoštevati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marL="342900" indent="-342900" fontAlgn="t">
              <a:buFont typeface="Arial" panose="020B0604020202020204" pitchFamily="34" charset="0"/>
              <a:buChar char="•"/>
            </a:pPr>
            <a:endParaRPr lang="sl-SI" sz="2400" dirty="0" smtClean="0"/>
          </a:p>
          <a:p>
            <a:pPr fontAlgn="t"/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12618060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Sestava partnerstva:</a:t>
            </a:r>
          </a:p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Partnerstva so deležna več točk v okviru ocenjevanja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Paziti na ustreznost vseh partnerjev 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sodelovanje partnerjev pri izvajanju projekta/operacije 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39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85000" lnSpcReduction="10000"/>
          </a:bodyPr>
          <a:lstStyle/>
          <a:p>
            <a:r>
              <a:rPr lang="sl-SI" sz="3200" dirty="0" smtClean="0"/>
              <a:t>Operacije:</a:t>
            </a:r>
          </a:p>
          <a:p>
            <a:r>
              <a:rPr lang="sl-SI" sz="3200" b="1" dirty="0" smtClean="0"/>
              <a:t>Izvajanje operacij v fazah: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Kadar vrednost posamezne operacije znaša več kot 20.000 EUR, se lahko izvaja v največ treh fazah, pri čemer posamezen zahtevek za izplačilo ne sme biti nižji od 5.000 EUR.</a:t>
            </a:r>
          </a:p>
          <a:p>
            <a:r>
              <a:rPr lang="sl-SI" sz="3200" b="1" dirty="0" smtClean="0"/>
              <a:t>Vloga za spremembo:</a:t>
            </a:r>
          </a:p>
          <a:p>
            <a:pPr marL="457200" indent="-457200">
              <a:buFontTx/>
              <a:buChar char="-"/>
            </a:pPr>
            <a:r>
              <a:rPr lang="sl-SI" sz="3200" dirty="0"/>
              <a:t>2</a:t>
            </a:r>
            <a:r>
              <a:rPr lang="sl-SI" sz="3200" dirty="0" smtClean="0"/>
              <a:t> x med izvajanjem operacije: spremenjene okoliščine, višja sila in izjemne okoliščine, kot jih določa predpis, ki ureja izvajanje kohezijske politike v RS.</a:t>
            </a:r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1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20000"/>
          </a:bodyPr>
          <a:lstStyle/>
          <a:p>
            <a:r>
              <a:rPr lang="sl-SI" sz="3200" dirty="0" smtClean="0"/>
              <a:t>Operacije:</a:t>
            </a:r>
          </a:p>
          <a:p>
            <a:r>
              <a:rPr lang="sl-SI" sz="3200" dirty="0" smtClean="0"/>
              <a:t>Pri določitvi stopnje podpore se upošteva </a:t>
            </a:r>
            <a:r>
              <a:rPr lang="sl-SI" sz="3200" b="1" dirty="0" smtClean="0"/>
              <a:t>pravila državnih pomoči po shemi de-</a:t>
            </a:r>
            <a:r>
              <a:rPr lang="sl-SI" sz="3200" b="1" dirty="0" err="1" smtClean="0"/>
              <a:t>minimis</a:t>
            </a:r>
            <a:r>
              <a:rPr lang="sl-SI" sz="3200" b="1" dirty="0" smtClean="0"/>
              <a:t>.</a:t>
            </a:r>
          </a:p>
          <a:p>
            <a:endParaRPr lang="sl-SI" sz="3200" b="1" dirty="0" smtClean="0"/>
          </a:p>
          <a:p>
            <a:r>
              <a:rPr lang="sl-SI" sz="3200" b="1" dirty="0" smtClean="0"/>
              <a:t>Pravočasno preveriti stanje </a:t>
            </a:r>
            <a:r>
              <a:rPr lang="sl-SI" sz="3200" b="1" dirty="0" smtClean="0"/>
              <a:t>državnih pomoči </a:t>
            </a:r>
            <a:r>
              <a:rPr lang="sl-SI" sz="3200" b="1" dirty="0" smtClean="0"/>
              <a:t>po pravilu de-</a:t>
            </a:r>
            <a:r>
              <a:rPr lang="sl-SI" sz="3200" b="1" dirty="0" err="1" smtClean="0"/>
              <a:t>minimis</a:t>
            </a:r>
            <a:r>
              <a:rPr lang="sl-SI" sz="3200" b="1" dirty="0" smtClean="0"/>
              <a:t> </a:t>
            </a:r>
            <a:r>
              <a:rPr lang="sl-SI" sz="3200" b="1" dirty="0" smtClean="0"/>
              <a:t>za posamičnega </a:t>
            </a:r>
            <a:r>
              <a:rPr lang="sl-SI" sz="3200" b="1" dirty="0" smtClean="0"/>
              <a:t>partnerja!</a:t>
            </a:r>
            <a:endParaRPr lang="sl-SI" sz="3200" dirty="0" smtClean="0"/>
          </a:p>
          <a:p>
            <a:endParaRPr lang="sl-SI" sz="3200" dirty="0" smtClean="0"/>
          </a:p>
          <a:p>
            <a:r>
              <a:rPr lang="sl-SI" sz="3200" dirty="0" smtClean="0"/>
              <a:t>K vlogi bo treba predložiti izjavo, pred končno potrditvijo operacij bo resorno ministrstvo opravilo preverjanje.</a:t>
            </a:r>
            <a:endParaRPr lang="sl-SI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r>
              <a:rPr lang="sl-SI" sz="3200" dirty="0" smtClean="0"/>
              <a:t>Upravičeni stroški:</a:t>
            </a:r>
          </a:p>
          <a:p>
            <a:pPr marL="514350" indent="-514350">
              <a:buAutoNum type="arabicPeriod"/>
            </a:pPr>
            <a:r>
              <a:rPr lang="sl-SI" sz="3200" dirty="0" smtClean="0"/>
              <a:t>Neposredna povezava z izvajanjem projektnih aktivnosti!</a:t>
            </a:r>
          </a:p>
          <a:p>
            <a:pPr marL="514350" indent="-514350">
              <a:buAutoNum type="arabicPeriod"/>
            </a:pPr>
            <a:r>
              <a:rPr lang="sl-SI" sz="3200" dirty="0" smtClean="0"/>
              <a:t>Pravilno označevanje!</a:t>
            </a:r>
          </a:p>
          <a:p>
            <a:pPr marL="514350" indent="-514350">
              <a:buAutoNum type="arabicPeriod"/>
            </a:pPr>
            <a:r>
              <a:rPr lang="sl-SI" sz="3200" dirty="0" smtClean="0"/>
              <a:t>Stroški: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Delo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Material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Naložba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sl-SI" sz="3200" dirty="0" smtClean="0"/>
              <a:t>Storitev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188640"/>
            <a:ext cx="5732070" cy="6552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r>
              <a:rPr lang="sl-SI" sz="4400" dirty="0" smtClean="0"/>
              <a:t>OMEJITVE: </a:t>
            </a:r>
            <a:r>
              <a:rPr lang="sl-SI" sz="4400" dirty="0" err="1" smtClean="0"/>
              <a:t>max</a:t>
            </a:r>
            <a:r>
              <a:rPr lang="sl-SI" sz="4400" dirty="0" smtClean="0"/>
              <a:t> 10 %</a:t>
            </a:r>
          </a:p>
          <a:p>
            <a:endParaRPr lang="sl-SI" sz="4400" dirty="0" smtClean="0"/>
          </a:p>
          <a:p>
            <a:pPr marL="571500" indent="-571500">
              <a:buFontTx/>
              <a:buChar char="-"/>
            </a:pPr>
            <a:r>
              <a:rPr lang="sl-SI" sz="4400" dirty="0" smtClean="0"/>
              <a:t>Vodenje in koordinacija</a:t>
            </a:r>
          </a:p>
          <a:p>
            <a:pPr marL="571500" indent="-571500">
              <a:buFontTx/>
              <a:buChar char="-"/>
            </a:pPr>
            <a:r>
              <a:rPr lang="sl-SI" sz="4400" dirty="0" smtClean="0"/>
              <a:t>Promocija</a:t>
            </a:r>
          </a:p>
          <a:p>
            <a:pPr marL="571500" indent="-571500">
              <a:buFontTx/>
              <a:buChar char="-"/>
            </a:pPr>
            <a:r>
              <a:rPr lang="sl-SI" sz="4400" dirty="0" smtClean="0"/>
              <a:t>Nakup zemljišča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26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02330" y="188640"/>
            <a:ext cx="5732070" cy="6552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55000" lnSpcReduction="20000"/>
          </a:bodyPr>
          <a:lstStyle/>
          <a:p>
            <a:r>
              <a:rPr lang="sl-SI" sz="3200" dirty="0" smtClean="0"/>
              <a:t>Neupravičeni stroški – iz Uredbe:</a:t>
            </a:r>
          </a:p>
          <a:p>
            <a:endParaRPr lang="sl-SI" sz="3200" dirty="0" smtClean="0"/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materiala, opreme in storitev, namenjenih za zasebno rabo,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Splošni upravni stroški,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Obresti na dolgove,</a:t>
            </a:r>
          </a:p>
          <a:p>
            <a:pPr marL="457200" indent="-457200">
              <a:buFontTx/>
              <a:buChar char="-"/>
            </a:pPr>
            <a:r>
              <a:rPr lang="sl-SI" sz="4400" u="sng" dirty="0" smtClean="0"/>
              <a:t>Davek na dodano vrednost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priprave vloge in zahtevka za izplačilo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Rabljena oprema in mehanizacija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Štipendije in nagrade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Naročnine na časopise in drugo periodiko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izobraževanj in usposabljanj, ki niso neposredno povezani z aktivnostmi operacij,</a:t>
            </a:r>
          </a:p>
          <a:p>
            <a:pPr marL="457200" indent="-457200">
              <a:buFontTx/>
              <a:buChar char="-"/>
            </a:pPr>
            <a:r>
              <a:rPr lang="sl-SI" sz="4400" dirty="0" smtClean="0"/>
              <a:t>Stroški izdelave dokumentacije, študij, analiz, ocen, strategij in drugih podobnih raziskav, kadar niso neposredno povezani z določeno operacijo.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3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77500" lnSpcReduction="20000"/>
          </a:bodyPr>
          <a:lstStyle/>
          <a:p>
            <a:r>
              <a:rPr lang="sl-SI" sz="3200" dirty="0" smtClean="0"/>
              <a:t>Neupravičeni stroški – iz izkušenj v preteklosti: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Kar ni bilo predvideno v finančnem načrtu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Kadar naročilo materiala / storitev ni bilo izvedeno v skladu s pravili javnega naročanja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Nepravilno označevanje (v več ozirih)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Neustrezno dokumentiranje (vabila, liste prisotnosti, fotografije, poročila o dogodkih…)</a:t>
            </a:r>
          </a:p>
          <a:p>
            <a:endParaRPr lang="sl-SI" sz="3200" dirty="0"/>
          </a:p>
          <a:p>
            <a:r>
              <a:rPr lang="sl-SI" sz="3200" dirty="0" smtClean="0"/>
              <a:t>V teh primerih kontrolni organ stroškov ni priznal in je bil zahtevek ustrezno zmanjšan.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19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sl-SI" dirty="0" smtClean="0"/>
              <a:t>Izhodišča: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596413"/>
            <a:ext cx="8077200" cy="4160920"/>
          </a:xfrm>
        </p:spPr>
        <p:txBody>
          <a:bodyPr>
            <a:normAutofit/>
          </a:bodyPr>
          <a:lstStyle/>
          <a:p>
            <a:r>
              <a:rPr lang="sl-SI" dirty="0" smtClean="0"/>
              <a:t>Vsa veljavna zakonodaja</a:t>
            </a:r>
          </a:p>
          <a:p>
            <a:r>
              <a:rPr lang="sl-SI" dirty="0" smtClean="0"/>
              <a:t>Omejitve v okviru Uredbe CLLD</a:t>
            </a:r>
          </a:p>
          <a:p>
            <a:r>
              <a:rPr lang="sl-SI" dirty="0" smtClean="0"/>
              <a:t>Okviri iz Strategije LAS Lastovica (tematska področja, ukrepi)</a:t>
            </a:r>
          </a:p>
          <a:p>
            <a:endParaRPr lang="sl-SI" dirty="0" smtClean="0"/>
          </a:p>
          <a:p>
            <a:endParaRPr lang="sl-SI" dirty="0"/>
          </a:p>
          <a:p>
            <a:endParaRPr lang="sl-SI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92500" lnSpcReduction="10000"/>
          </a:bodyPr>
          <a:lstStyle/>
          <a:p>
            <a:r>
              <a:rPr lang="sl-SI" sz="3200" dirty="0" smtClean="0"/>
              <a:t>Zapleti pri izvajanju operacij oz. odstop:</a:t>
            </a:r>
          </a:p>
          <a:p>
            <a:endParaRPr lang="sl-SI" sz="3200" dirty="0" smtClean="0"/>
          </a:p>
          <a:p>
            <a:r>
              <a:rPr lang="sl-SI" sz="3200" dirty="0" smtClean="0"/>
              <a:t>Odstop na začetku je lahko v roku 30 dni od prejema odločbe/pogodbe o financiranju o odobritvi: če se zamudi ta rok ali pa rok za vložitev zahtevka za izplačilo, upravičenec izgubi pravico do sofinanciranja ter je izključen iz tega ukrepa za dve leti. </a:t>
            </a:r>
          </a:p>
          <a:p>
            <a:endParaRPr lang="sl-SI" sz="3200" dirty="0" smtClean="0"/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1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92696"/>
            <a:ext cx="5257800" cy="5479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lnSpcReduction="10000"/>
          </a:bodyPr>
          <a:lstStyle/>
          <a:p>
            <a:r>
              <a:rPr lang="sl-SI" sz="3200" dirty="0" smtClean="0"/>
              <a:t>Zapleti pri izvajanju operacij:</a:t>
            </a:r>
          </a:p>
          <a:p>
            <a:endParaRPr lang="sl-SI" sz="3200" dirty="0" smtClean="0"/>
          </a:p>
          <a:p>
            <a:pPr marL="457200" indent="-457200">
              <a:buFontTx/>
              <a:buChar char="-"/>
            </a:pPr>
            <a:r>
              <a:rPr lang="sl-SI" sz="3200" dirty="0" smtClean="0"/>
              <a:t>spremembe brez predhodne odobritve med izvajanjem operacije in/ali v roku 5 let po zaključku operacije/projekta 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Nedoseganje ciljev operacije – sorazmerno znižanje zahtevka</a:t>
            </a:r>
          </a:p>
          <a:p>
            <a:pPr marL="457200" indent="-457200">
              <a:buFontTx/>
              <a:buChar char="-"/>
            </a:pPr>
            <a:r>
              <a:rPr lang="sl-SI" sz="3200" dirty="0" smtClean="0"/>
              <a:t>Nepriznavanje stroškov - kazni</a:t>
            </a:r>
          </a:p>
          <a:p>
            <a:endParaRPr lang="sl-SI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93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/>
          </a:bodyPr>
          <a:lstStyle/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Načrt za naprej</a:t>
            </a:r>
          </a:p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Usklajevanje operacij/ projektov: 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oblikovanje partnerstev</a:t>
            </a:r>
          </a:p>
          <a:p>
            <a:pPr marL="571500" indent="-571500">
              <a:buFontTx/>
              <a:buChar char="-"/>
            </a:pP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oločitev aktivnosti v projektu in dodelitev zadolžitev partnerjem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656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548680"/>
            <a:ext cx="6984776" cy="60486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r>
              <a:rPr lang="sl-SI" sz="7200" dirty="0" smtClean="0"/>
              <a:t>Naslednji koraki: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OCENJEVANJE PROJEKTIH PREDLOGOV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POTRDITEV PROJEKTOV NA ORGANIH LAS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PREDLOG POTRJENIH PROJEKTOV NA RESORNO MINISTRSTVO (MGRT)</a:t>
            </a:r>
          </a:p>
          <a:p>
            <a:pPr marL="457200" indent="-457200">
              <a:buFontTx/>
              <a:buChar char="-"/>
            </a:pPr>
            <a:r>
              <a:rPr lang="sl-SI" sz="2800" dirty="0" smtClean="0"/>
              <a:t>ZAČETEK IZVAJANJA: </a:t>
            </a:r>
            <a:r>
              <a:rPr lang="sl-SI" sz="2800" dirty="0" smtClean="0">
                <a:solidFill>
                  <a:srgbClr val="FF0000"/>
                </a:solidFill>
              </a:rPr>
              <a:t>stroški so upravičeni, ko je posamičen projekt vložen v sistem za oddajo vlog,</a:t>
            </a:r>
            <a:r>
              <a:rPr lang="sl-SI" sz="2800" dirty="0" smtClean="0"/>
              <a:t> dokončna potrditev s strani MGRT: ko je posamičen projekt potrjen s strani ministrstva (izdano obvestilo </a:t>
            </a:r>
            <a:r>
              <a:rPr lang="sl-SI" sz="2800" dirty="0" smtClean="0"/>
              <a:t>/ </a:t>
            </a:r>
            <a:r>
              <a:rPr lang="sl-SI" sz="2800" dirty="0" smtClean="0"/>
              <a:t>podpisana pogodba o sofinanciranju)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312594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568" y="476672"/>
            <a:ext cx="7632848" cy="569552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sl-SI" sz="3600" dirty="0" smtClean="0"/>
              <a:t>Koraki za izvedbo projekta:</a:t>
            </a:r>
          </a:p>
          <a:p>
            <a:endParaRPr lang="sl-SI" sz="3600" dirty="0" smtClean="0"/>
          </a:p>
          <a:p>
            <a:pPr marL="571500" indent="-571500">
              <a:buFontTx/>
              <a:buChar char="-"/>
            </a:pPr>
            <a:r>
              <a:rPr lang="sl-SI" sz="3600" dirty="0" smtClean="0"/>
              <a:t>Ideja – kaj bo naši širši skupnosti koristilo?</a:t>
            </a:r>
          </a:p>
          <a:p>
            <a:pPr marL="571500" indent="-571500">
              <a:buFontTx/>
              <a:buChar char="-"/>
            </a:pPr>
            <a:r>
              <a:rPr lang="sl-SI" sz="3600" dirty="0" smtClean="0"/>
              <a:t>Oblikovanje partnerstva: glede na interes, sposobnost prispevati k realizaciji projekta (finančno + „kadrovsko“) – pomen zaupanja</a:t>
            </a:r>
          </a:p>
          <a:p>
            <a:pPr marL="571500" indent="-571500">
              <a:buFontTx/>
              <a:buChar char="-"/>
            </a:pPr>
            <a:r>
              <a:rPr lang="sl-SI" sz="3600" dirty="0" smtClean="0"/>
              <a:t>Oblikovanje vsebine projekta – seznam aktivnosti + zadolžitve posamičnega partnerja v projektu - pred oddajo vloge + po oddaji vloge + v času izvajanja projekta + po zaključku projekta</a:t>
            </a:r>
          </a:p>
          <a:p>
            <a:endParaRPr lang="sl-SI" sz="3600" dirty="0" smtClean="0"/>
          </a:p>
        </p:txBody>
      </p:sp>
    </p:spTree>
    <p:extLst>
      <p:ext uri="{BB962C8B-B14F-4D97-AF65-F5344CB8AC3E}">
        <p14:creationId xmlns:p14="http://schemas.microsoft.com/office/powerpoint/2010/main" val="2626145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15816" y="260648"/>
            <a:ext cx="5567338" cy="63367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Svetovanje pri pripravi vlog:</a:t>
            </a:r>
          </a:p>
          <a:p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MRA:</a:t>
            </a: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Vesna Gorjup Janžekovič 02 333 13 17</a:t>
            </a: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Doris Pavuna Stanko</a:t>
            </a:r>
          </a:p>
          <a:p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02 333 13 11</a:t>
            </a:r>
          </a:p>
          <a:p>
            <a:pPr marL="571500" indent="-571500">
              <a:buFontTx/>
              <a:buChar char="-"/>
            </a:pPr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e-naslov: 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las.lastovica@mra.si</a:t>
            </a: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715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5936" y="2348880"/>
            <a:ext cx="4538464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sl-SI" sz="7200" dirty="0" smtClean="0"/>
              <a:t>Vprašanja in odgovori</a:t>
            </a:r>
            <a:endParaRPr lang="sl-SI" sz="7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3068960"/>
            <a:ext cx="3042138" cy="305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139952" y="2420888"/>
            <a:ext cx="4343400" cy="1362075"/>
          </a:xfrm>
        </p:spPr>
        <p:txBody>
          <a:bodyPr/>
          <a:lstStyle/>
          <a:p>
            <a:pPr>
              <a:defRPr lang="sl-SI"/>
            </a:pPr>
            <a:r>
              <a:rPr lang="sl-SI" dirty="0" smtClean="0"/>
              <a:t>Hvala za pozornost!</a:t>
            </a:r>
            <a:endParaRPr lang="sl-SI" dirty="0"/>
          </a:p>
        </p:txBody>
      </p:sp>
      <p:sp>
        <p:nvSpPr>
          <p:cNvPr id="4" name="TextBox 6"/>
          <p:cNvSpPr txBox="1"/>
          <p:nvPr/>
        </p:nvSpPr>
        <p:spPr>
          <a:xfrm>
            <a:off x="2699792" y="5013176"/>
            <a:ext cx="4608512" cy="129614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77500" lnSpcReduction="20000"/>
          </a:bodyPr>
          <a:lstStyle/>
          <a:p>
            <a:endParaRPr lang="sl-SI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Javni pozivi so objavljeni na:</a:t>
            </a:r>
          </a:p>
          <a:p>
            <a:pPr algn="ctr"/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 </a:t>
            </a:r>
            <a:r>
              <a:rPr lang="sl-S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sl-SI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astovica.si</a:t>
            </a:r>
          </a:p>
          <a:p>
            <a:pPr marL="571500" indent="-571500">
              <a:buFontTx/>
              <a:buChar char="-"/>
            </a:pPr>
            <a:endParaRPr lang="sl-SI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slov 2"/>
          <p:cNvSpPr>
            <a:spLocks noGrp="1"/>
          </p:cNvSpPr>
          <p:nvPr>
            <p:ph idx="1"/>
          </p:nvPr>
        </p:nvSpPr>
        <p:spPr>
          <a:xfrm>
            <a:off x="755576" y="980728"/>
            <a:ext cx="8077200" cy="4297363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endParaRPr lang="sl-SI" altLang="sl-SI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buNone/>
            </a:pPr>
            <a:r>
              <a:rPr lang="sl-SI" altLang="sl-SI" b="1" dirty="0" smtClean="0">
                <a:cs typeface="Tahoma" panose="020B0604030504040204" pitchFamily="34" charset="0"/>
              </a:rPr>
              <a:t>KAJ JE LOKALNA AKCIJSKA SKUPINA - LAS?</a:t>
            </a:r>
          </a:p>
          <a:p>
            <a:pPr algn="just" eaLnBrk="1" hangingPunct="1"/>
            <a:endParaRPr lang="sl-SI" altLang="sl-SI" sz="2000" b="1" dirty="0" smtClean="0">
              <a:cs typeface="Tahoma" panose="020B0604030504040204" pitchFamily="34" charset="0"/>
            </a:endParaRPr>
          </a:p>
          <a:p>
            <a:pPr algn="just" eaLnBrk="1" hangingPunct="1"/>
            <a:r>
              <a:rPr lang="sl-SI" altLang="sl-SI" dirty="0" smtClean="0">
                <a:cs typeface="Tahoma" panose="020B0604030504040204" pitchFamily="34" charset="0"/>
              </a:rPr>
              <a:t>Prostovoljno združenje zainteresiranih posameznikov, NVO-jev, gospodarskih in javnih subjektov, ki želijo sodelovati pri razvoju lokalnega okolja, v katerem živijo, delajo…</a:t>
            </a:r>
          </a:p>
          <a:p>
            <a:pPr algn="just" eaLnBrk="1" hangingPunct="1"/>
            <a:endParaRPr lang="sl-SI" altLang="sl-SI" sz="2000" dirty="0" smtClean="0">
              <a:cs typeface="Tahoma" panose="020B0604030504040204" pitchFamily="34" charset="0"/>
            </a:endParaRPr>
          </a:p>
          <a:p>
            <a:pPr algn="just" eaLnBrk="1" hangingPunct="1"/>
            <a:r>
              <a:rPr lang="sl-SI" altLang="sl-SI" dirty="0">
                <a:cs typeface="Tahoma" panose="020B0604030504040204" pitchFamily="34" charset="0"/>
              </a:rPr>
              <a:t>Vsi LAS-i v Sloveniji delujejo v okviru pristopa CLLD.</a:t>
            </a:r>
          </a:p>
          <a:p>
            <a:pPr algn="just" eaLnBrk="1" hangingPunct="1"/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5145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2"/>
          <p:cNvSpPr txBox="1">
            <a:spLocks/>
          </p:cNvSpPr>
          <p:nvPr/>
        </p:nvSpPr>
        <p:spPr>
          <a:xfrm>
            <a:off x="899592" y="548680"/>
            <a:ext cx="7488832" cy="5760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l-SI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l-S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sl-S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altLang="sl-SI" sz="20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altLang="sl-SI" b="1" dirty="0" smtClean="0">
                <a:cs typeface="Tahoma" panose="020B0604030504040204" pitchFamily="34" charset="0"/>
              </a:rPr>
              <a:t>Programski dokumenti:</a:t>
            </a:r>
          </a:p>
          <a:p>
            <a:endParaRPr lang="sl-SI" altLang="sl-SI" sz="2000" b="1" dirty="0" smtClean="0">
              <a:cs typeface="Tahoma" panose="020B0604030504040204" pitchFamily="34" charset="0"/>
            </a:endParaRPr>
          </a:p>
          <a:p>
            <a:endParaRPr lang="sl-SI" altLang="sl-SI" sz="2000" b="1" dirty="0" smtClean="0">
              <a:cs typeface="Tahoma" panose="020B0604030504040204" pitchFamily="34" charset="0"/>
            </a:endParaRPr>
          </a:p>
          <a:p>
            <a:r>
              <a:rPr lang="sl-SI" altLang="sl-SI" sz="2000" b="1" dirty="0" smtClean="0">
                <a:cs typeface="Tahoma" panose="020B0604030504040204" pitchFamily="34" charset="0"/>
              </a:rPr>
              <a:t>ESRR:</a:t>
            </a:r>
          </a:p>
          <a:p>
            <a:r>
              <a:rPr lang="sl-SI" altLang="sl-SI" sz="2000" dirty="0" smtClean="0">
                <a:cs typeface="Tahoma" panose="020B0604030504040204" pitchFamily="34" charset="0"/>
              </a:rPr>
              <a:t>5. prednostna naložba „Vlaganja v okviru strategij lokalnega razvoja, ki ga vodi skupnost“; v okviru 9. prednostne osi OP EKP 2014 – 2020, ki se glasi: „Socialna vključenost in zmanjševanje tveganja revščine“.</a:t>
            </a:r>
          </a:p>
          <a:p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5394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 txBox="1">
            <a:spLocks/>
          </p:cNvSpPr>
          <p:nvPr/>
        </p:nvSpPr>
        <p:spPr>
          <a:xfrm>
            <a:off x="700088" y="548680"/>
            <a:ext cx="7616328" cy="56997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l-SI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sl-S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sl-SI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sl-SI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sl-SI" altLang="sl-SI" b="1" dirty="0" smtClean="0">
                <a:cs typeface="Tahoma" panose="020B0604030504040204" pitchFamily="34" charset="0"/>
              </a:rPr>
              <a:t>Potrditev LAS:</a:t>
            </a:r>
          </a:p>
          <a:p>
            <a:pPr>
              <a:defRPr/>
            </a:pPr>
            <a:endParaRPr lang="sl-SI" altLang="sl-SI" sz="2000" b="1" dirty="0" smtClean="0">
              <a:cs typeface="Tahoma" panose="020B0604030504040204" pitchFamily="34" charset="0"/>
            </a:endParaRPr>
          </a:p>
          <a:p>
            <a:pPr>
              <a:defRPr/>
            </a:pPr>
            <a:r>
              <a:rPr lang="sl-SI" altLang="sl-SI" sz="2000" b="1" dirty="0" smtClean="0">
                <a:cs typeface="Tahoma" panose="020B0604030504040204" pitchFamily="34" charset="0"/>
              </a:rPr>
              <a:t>21.10.2016 je bila izdana Odločba o potrditvi LAS in Strategije lokalnega razvoja (SLR) LAS Lastovica</a:t>
            </a:r>
          </a:p>
          <a:p>
            <a:pPr>
              <a:defRPr/>
            </a:pPr>
            <a:endParaRPr lang="sl-SI" altLang="sl-SI" sz="2000" b="1" dirty="0" smtClean="0">
              <a:cs typeface="Tahoma" panose="020B0604030504040204" pitchFamily="34" charset="0"/>
            </a:endParaRPr>
          </a:p>
          <a:p>
            <a:pPr>
              <a:defRPr/>
            </a:pPr>
            <a:r>
              <a:rPr lang="sl-SI" altLang="sl-SI" sz="2000" b="1" dirty="0" smtClean="0">
                <a:cs typeface="Tahoma" panose="020B0604030504040204" pitchFamily="34" charset="0"/>
              </a:rPr>
              <a:t>Uresničevanje SLR, 1. korak: objava javnih pozivov</a:t>
            </a:r>
          </a:p>
          <a:p>
            <a:pPr>
              <a:buFontTx/>
              <a:buChar char="-"/>
              <a:defRPr/>
            </a:pPr>
            <a:endParaRPr lang="sl-SI" altLang="sl-SI" sz="2000" b="1" dirty="0" smtClean="0">
              <a:cs typeface="Tahoma" panose="020B0604030504040204" pitchFamily="34" charset="0"/>
            </a:endParaRPr>
          </a:p>
          <a:p>
            <a:pPr>
              <a:buFontTx/>
              <a:buChar char="-"/>
              <a:defRPr/>
            </a:pPr>
            <a:r>
              <a:rPr lang="sl-SI" altLang="sl-SI" sz="2000" b="1" dirty="0" smtClean="0">
                <a:cs typeface="Tahoma" panose="020B0604030504040204" pitchFamily="34" charset="0"/>
              </a:rPr>
              <a:t>2. javni poziv za sklad ESRR </a:t>
            </a:r>
          </a:p>
          <a:p>
            <a:pPr>
              <a:buFontTx/>
              <a:buChar char="-"/>
              <a:defRPr/>
            </a:pPr>
            <a:endParaRPr lang="sl-SI" altLang="sl-SI" sz="2000" b="1" dirty="0">
              <a:cs typeface="Tahoma" panose="020B0604030504040204" pitchFamily="34" charset="0"/>
            </a:endParaRPr>
          </a:p>
          <a:p>
            <a:pPr marL="400050" lvl="1" indent="0">
              <a:buNone/>
              <a:defRPr/>
            </a:pPr>
            <a:r>
              <a:rPr lang="sl-SI" altLang="sl-SI" sz="2800" b="1" dirty="0">
                <a:cs typeface="Tahoma" panose="020B0604030504040204" pitchFamily="34" charset="0"/>
              </a:rPr>
              <a:t>objava: </a:t>
            </a:r>
            <a:r>
              <a:rPr lang="sl-SI" altLang="sl-SI" sz="2800" b="1" dirty="0" smtClean="0">
                <a:cs typeface="Tahoma" panose="020B0604030504040204" pitchFamily="34" charset="0"/>
              </a:rPr>
              <a:t>10. </a:t>
            </a:r>
            <a:r>
              <a:rPr lang="sl-SI" altLang="sl-SI" sz="2800" b="1" dirty="0">
                <a:cs typeface="Tahoma" panose="020B0604030504040204" pitchFamily="34" charset="0"/>
              </a:rPr>
              <a:t>5</a:t>
            </a:r>
            <a:r>
              <a:rPr lang="sl-SI" altLang="sl-SI" sz="2800" b="1" dirty="0" smtClean="0">
                <a:cs typeface="Tahoma" panose="020B0604030504040204" pitchFamily="34" charset="0"/>
              </a:rPr>
              <a:t>. 2019, </a:t>
            </a:r>
            <a:r>
              <a:rPr lang="sl-SI" altLang="sl-SI" sz="2800" b="1" dirty="0">
                <a:cs typeface="Tahoma" panose="020B0604030504040204" pitchFamily="34" charset="0"/>
              </a:rPr>
              <a:t>rok: </a:t>
            </a:r>
            <a:r>
              <a:rPr lang="sl-SI" altLang="sl-SI" sz="2800" b="1" dirty="0" smtClean="0">
                <a:cs typeface="Tahoma" panose="020B0604030504040204" pitchFamily="34" charset="0"/>
              </a:rPr>
              <a:t>12. 6.2019</a:t>
            </a:r>
            <a:endParaRPr lang="sl-SI" altLang="sl-SI" sz="2800" dirty="0" smtClean="0">
              <a:cs typeface="Tahoma" panose="020B0604030504040204" pitchFamily="34" charset="0"/>
            </a:endParaRPr>
          </a:p>
          <a:p>
            <a:pPr>
              <a:defRPr/>
            </a:pPr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sl-SI" altLang="sl-SI" sz="20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54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8077200" cy="1143000"/>
          </a:xfrm>
        </p:spPr>
        <p:txBody>
          <a:bodyPr/>
          <a:lstStyle/>
          <a:p>
            <a:r>
              <a:rPr lang="sl-SI" dirty="0" smtClean="0"/>
              <a:t>Pregled ukrepov LAS za 2. JP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391799"/>
              </p:ext>
            </p:extLst>
          </p:nvPr>
        </p:nvGraphicFramePr>
        <p:xfrm>
          <a:off x="1043608" y="978744"/>
          <a:ext cx="7266384" cy="5363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6024"/>
                <a:gridCol w="3240360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UKREP</a:t>
                      </a:r>
                      <a:endParaRPr lang="sl-SI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Sklad ESRR</a:t>
                      </a:r>
                      <a:endParaRPr lang="sl-SI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A</a:t>
                      </a:r>
                      <a:r>
                        <a:rPr lang="sl-SI" sz="1400" baseline="0" dirty="0" smtClean="0">
                          <a:effectLst/>
                        </a:rPr>
                        <a:t>1 </a:t>
                      </a:r>
                      <a:r>
                        <a:rPr lang="sl-SI" sz="1400" dirty="0" smtClean="0">
                          <a:effectLst/>
                        </a:rPr>
                        <a:t>Aktivnosti </a:t>
                      </a:r>
                      <a:r>
                        <a:rPr lang="sl-SI" sz="1400" dirty="0">
                          <a:effectLst/>
                        </a:rPr>
                        <a:t>za razvoj novih, inovativnih dejavnosti za ustvarjanje novih delovnih mest 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A2 Razvoj </a:t>
                      </a:r>
                      <a:r>
                        <a:rPr lang="sl-SI" sz="1400" dirty="0">
                          <a:effectLst/>
                        </a:rPr>
                        <a:t>novih mrež, kooperativ ter drugih alternativnih modelov povezovanja lokalnih deležnikov, ponudnikov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705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B1 Razvoj</a:t>
                      </a:r>
                      <a:r>
                        <a:rPr lang="sl-SI" sz="1400" baseline="0" dirty="0" smtClean="0"/>
                        <a:t> novih programov in aktivnosti na področju osnovnih storitev, vključno z razvojem manjše lokalne infrastrukture</a:t>
                      </a:r>
                      <a:endParaRPr lang="sl-SI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Se ne financira</a:t>
                      </a:r>
                      <a:endParaRPr lang="sl-SI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6705"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B2</a:t>
                      </a:r>
                      <a:r>
                        <a:rPr lang="sl-SI" sz="1400" baseline="0" dirty="0" smtClean="0"/>
                        <a:t> Aktivnosti za ohranitev snovne in nesnovne kulturne in naravne dediščine na podeželju</a:t>
                      </a:r>
                      <a:endParaRPr lang="sl-SI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sl-SI" sz="1400" dirty="0" smtClean="0"/>
                        <a:t>Se ne financira</a:t>
                      </a:r>
                      <a:endParaRPr lang="sl-SI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C1 aktivnosti </a:t>
                      </a:r>
                      <a:r>
                        <a:rPr lang="sl-SI" sz="1400" dirty="0">
                          <a:effectLst/>
                        </a:rPr>
                        <a:t>za izboljšanje stanja okolja –zmanjševanje energetske revščine, trajnostne mobilnosti, uporabi OVE in URE, spodbujanje zelenega gospodarstva, ravnanje z odpadki, krožno gospodarstvo    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C2 Aktivnosti </a:t>
                      </a:r>
                      <a:r>
                        <a:rPr lang="sl-SI" sz="1400" dirty="0">
                          <a:effectLst/>
                        </a:rPr>
                        <a:t>za ohranjanje narave in prilagajanje podnebnim spremembam, aktivnosti osveščanja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D1 Oblikovanje </a:t>
                      </a:r>
                      <a:r>
                        <a:rPr lang="sl-SI" sz="1400" dirty="0">
                          <a:effectLst/>
                        </a:rPr>
                        <a:t>posebnih programov za ranljive ciljne skupine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D2 Programi </a:t>
                      </a:r>
                      <a:r>
                        <a:rPr lang="sl-SI" sz="1400" dirty="0">
                          <a:effectLst/>
                        </a:rPr>
                        <a:t>za povečanje kakovosti življenja in zdravega življenjskega sloga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742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-171400"/>
            <a:ext cx="8077200" cy="1143000"/>
          </a:xfrm>
        </p:spPr>
        <p:txBody>
          <a:bodyPr>
            <a:normAutofit/>
          </a:bodyPr>
          <a:lstStyle/>
          <a:p>
            <a:r>
              <a:rPr lang="sl-SI" altLang="sl-SI" sz="3200" b="1" dirty="0">
                <a:latin typeface="+mn-lt"/>
                <a:cs typeface="Tahoma" panose="020B0604030504040204" pitchFamily="34" charset="0"/>
              </a:rPr>
              <a:t>Sklad ESRR</a:t>
            </a:r>
            <a:r>
              <a:rPr lang="sl-SI" altLang="sl-SI" sz="3200" b="1" dirty="0" smtClean="0">
                <a:latin typeface="+mn-lt"/>
                <a:cs typeface="Tahoma" panose="020B0604030504040204" pitchFamily="34" charset="0"/>
              </a:rPr>
              <a:t>:</a:t>
            </a:r>
            <a:endParaRPr lang="sl-SI" sz="3200" dirty="0">
              <a:latin typeface="+mn-lt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61263"/>
              </p:ext>
            </p:extLst>
          </p:nvPr>
        </p:nvGraphicFramePr>
        <p:xfrm>
          <a:off x="899592" y="692696"/>
          <a:ext cx="8050088" cy="605074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15156"/>
                <a:gridCol w="4381084"/>
                <a:gridCol w="2153848"/>
              </a:tblGrid>
              <a:tr h="701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Tematsko </a:t>
                      </a:r>
                      <a:r>
                        <a:rPr lang="sl-SI" sz="1800" dirty="0" smtClean="0">
                          <a:effectLst/>
                        </a:rPr>
                        <a:t>področje 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effectLst/>
                        </a:rPr>
                        <a:t>Ukrep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Višina razpisanih sredstev</a:t>
                      </a:r>
                      <a:endParaRPr lang="sl-SI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397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1.</a:t>
                      </a:r>
                      <a:r>
                        <a:rPr lang="sl-SI" sz="1400" baseline="0" dirty="0" smtClean="0">
                          <a:effectLst/>
                        </a:rPr>
                        <a:t> </a:t>
                      </a:r>
                      <a:r>
                        <a:rPr lang="sl-SI" sz="1400" dirty="0" smtClean="0">
                          <a:effectLst/>
                        </a:rPr>
                        <a:t>Ustvarjanje </a:t>
                      </a:r>
                      <a:r>
                        <a:rPr lang="sl-SI" sz="1400" dirty="0">
                          <a:effectLst/>
                        </a:rPr>
                        <a:t>delovnih mest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>
                          <a:effectLst/>
                        </a:rPr>
                        <a:t>Aktivnosti za razvoj novih, inovativnih dejavnosti za ustvarjanje novih delovnih mest </a:t>
                      </a:r>
                      <a:endParaRPr lang="sl-SI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110.029,77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9024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Razvoj novih mrež, kooperativ ter drugih alternativnih modelov povezovanja lokalnih deležnikov, ponudnikov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1365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3. Varstvo </a:t>
                      </a:r>
                      <a:r>
                        <a:rPr lang="sl-SI" sz="1400" dirty="0">
                          <a:effectLst/>
                        </a:rPr>
                        <a:t>okolja in ohranjanje narave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aktivnosti za izboljšanje stanja okolja –zmanjševanje energetske revščine, trajnostne mobilnosti, uporabi OVE in URE, spodbujanje zelenega gospodarstva, ravnanje z odpadki, krožno gospodarstvo    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57.215,48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3979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Aktivnosti za ohranjanje narave in prilagajanje podnebnim spremembam, aktivnosti osveščanja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54601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dirty="0" smtClean="0">
                          <a:effectLst/>
                        </a:rPr>
                        <a:t>4. Večja </a:t>
                      </a:r>
                      <a:r>
                        <a:rPr lang="sl-SI" sz="1400" dirty="0">
                          <a:effectLst/>
                        </a:rPr>
                        <a:t>vključenost mladih, žensk in drugih ranljivih skupin</a:t>
                      </a:r>
                      <a:endParaRPr lang="sl-SI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Oblikovanje posebnih programov za ranljive ciljne skupine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52.814,29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96788"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Programi za povečanje kakovosti življenja in zdravega življenjskega sloga</a:t>
                      </a:r>
                      <a:endParaRPr lang="sl-SI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51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-171400"/>
            <a:ext cx="8077200" cy="1143000"/>
          </a:xfrm>
        </p:spPr>
        <p:txBody>
          <a:bodyPr/>
          <a:lstStyle/>
          <a:p>
            <a:r>
              <a:rPr lang="sl-SI" dirty="0" smtClean="0"/>
              <a:t>Značilnosti javnih pozivov</a:t>
            </a:r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791997"/>
              </p:ext>
            </p:extLst>
          </p:nvPr>
        </p:nvGraphicFramePr>
        <p:xfrm>
          <a:off x="899592" y="764704"/>
          <a:ext cx="8077200" cy="4341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4908848"/>
              </a:tblGrid>
              <a:tr h="409237">
                <a:tc>
                  <a:txBody>
                    <a:bodyPr/>
                    <a:lstStyle/>
                    <a:p>
                      <a:r>
                        <a:rPr lang="sl-SI" dirty="0" smtClean="0"/>
                        <a:t>ZNAČILNOSTI</a:t>
                      </a:r>
                      <a:r>
                        <a:rPr lang="sl-SI" baseline="0" dirty="0" smtClean="0"/>
                        <a:t> JP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Sklad ESRR</a:t>
                      </a:r>
                      <a:endParaRPr lang="sl-SI" dirty="0"/>
                    </a:p>
                  </a:txBody>
                  <a:tcPr/>
                </a:tc>
              </a:tr>
              <a:tr h="554993">
                <a:tc>
                  <a:txBody>
                    <a:bodyPr/>
                    <a:lstStyle/>
                    <a:p>
                      <a:r>
                        <a:rPr lang="sl-SI" sz="2000" dirty="0" smtClean="0"/>
                        <a:t>ROK ZA PRIJAVO:</a:t>
                      </a:r>
                      <a:r>
                        <a:rPr lang="sl-SI" sz="2000" baseline="0" dirty="0" smtClean="0"/>
                        <a:t> priporočena poštna pošiljka ali osebna dostava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smtClean="0"/>
                        <a:t>na pošto: 12.6.2019 </a:t>
                      </a:r>
                    </a:p>
                    <a:p>
                      <a:r>
                        <a:rPr lang="sl-SI" sz="2000" dirty="0" smtClean="0"/>
                        <a:t>osebna </a:t>
                      </a:r>
                      <a:r>
                        <a:rPr lang="sl-SI" sz="2000" dirty="0" smtClean="0"/>
                        <a:t>dostava na MRA, do </a:t>
                      </a:r>
                      <a:r>
                        <a:rPr lang="sl-SI" sz="2000" dirty="0" smtClean="0"/>
                        <a:t>12.ure</a:t>
                      </a:r>
                      <a:endParaRPr lang="sl-SI" sz="2000" dirty="0"/>
                    </a:p>
                  </a:txBody>
                  <a:tcPr/>
                </a:tc>
              </a:tr>
              <a:tr h="554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dirty="0" smtClean="0"/>
                        <a:t>Obdobje upravičenosti:</a:t>
                      </a:r>
                    </a:p>
                    <a:p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000" dirty="0" smtClean="0"/>
                        <a:t>Po</a:t>
                      </a:r>
                      <a:r>
                        <a:rPr lang="sl-SI" sz="2000" baseline="0" dirty="0" smtClean="0"/>
                        <a:t> oddaji vloge LAS v sistem MGRT; priporočilo: po podpisu pogodbe z MGRT</a:t>
                      </a:r>
                      <a:endParaRPr lang="sl-SI" sz="2000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sl-SI" sz="2000" dirty="0" smtClean="0"/>
                        <a:t>V primeru investicij:</a:t>
                      </a:r>
                      <a:endParaRPr lang="sl-S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000" baseline="0" dirty="0" smtClean="0"/>
                        <a:t>Ob vlogi: pravnomočno gradbeno dovoljenje, če je potrebno</a:t>
                      </a:r>
                    </a:p>
                    <a:p>
                      <a:r>
                        <a:rPr lang="sl-SI" sz="2000" dirty="0" smtClean="0"/>
                        <a:t>Ne pozabiti:</a:t>
                      </a:r>
                    </a:p>
                    <a:p>
                      <a:r>
                        <a:rPr lang="sl-SI" sz="2000" dirty="0" smtClean="0"/>
                        <a:t>Potrebna dovoljenja, soglasja lastnikov</a:t>
                      </a:r>
                      <a:r>
                        <a:rPr lang="sl-SI" sz="2000" baseline="0" dirty="0" smtClean="0"/>
                        <a:t> itd.; npr. soglasja ZRSVN, ZVKD v primeru varovanih območij, bližina cest, železnic, vodotokov ipd.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997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43725"/>
              </p:ext>
            </p:extLst>
          </p:nvPr>
        </p:nvGraphicFramePr>
        <p:xfrm>
          <a:off x="1117598" y="787401"/>
          <a:ext cx="6838777" cy="430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254"/>
                <a:gridCol w="3195523"/>
              </a:tblGrid>
              <a:tr h="366850">
                <a:tc>
                  <a:txBody>
                    <a:bodyPr/>
                    <a:lstStyle/>
                    <a:p>
                      <a:r>
                        <a:rPr lang="sl-SI" dirty="0" smtClean="0"/>
                        <a:t>ZNAČILNOSTI</a:t>
                      </a:r>
                      <a:r>
                        <a:rPr lang="sl-SI" baseline="0" dirty="0" smtClean="0"/>
                        <a:t> JP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Sklad ESRR</a:t>
                      </a:r>
                      <a:endParaRPr lang="sl-SI" dirty="0"/>
                    </a:p>
                  </a:txBody>
                  <a:tcPr/>
                </a:tc>
              </a:tr>
              <a:tr h="371945">
                <a:tc>
                  <a:txBody>
                    <a:bodyPr/>
                    <a:lstStyle/>
                    <a:p>
                      <a:r>
                        <a:rPr lang="sl-SI" dirty="0" smtClean="0"/>
                        <a:t>Upravičeno</a:t>
                      </a:r>
                      <a:r>
                        <a:rPr lang="sl-SI" baseline="0" dirty="0" smtClean="0"/>
                        <a:t> območje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samo</a:t>
                      </a:r>
                      <a:r>
                        <a:rPr lang="sl-SI" baseline="0" dirty="0" smtClean="0"/>
                        <a:t> 8 urbanih naselij: Miklavž na Dravskem polju, Starše, Marjeta, Spodnje Hoče, Zgornje Hoče, Slivnica, Orehova vas in Rogoza</a:t>
                      </a:r>
                      <a:endParaRPr lang="sl-SI" dirty="0"/>
                    </a:p>
                  </a:txBody>
                  <a:tcPr/>
                </a:tc>
              </a:tr>
              <a:tr h="641988">
                <a:tc>
                  <a:txBody>
                    <a:bodyPr/>
                    <a:lstStyle/>
                    <a:p>
                      <a:r>
                        <a:rPr lang="sl-SI" dirty="0" smtClean="0"/>
                        <a:t>Upravičenci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Pravne </a:t>
                      </a:r>
                      <a:r>
                        <a:rPr lang="sl-SI" dirty="0" smtClean="0"/>
                        <a:t>osebe (javni</a:t>
                      </a:r>
                      <a:r>
                        <a:rPr lang="sl-SI" baseline="0" dirty="0" smtClean="0"/>
                        <a:t> zavodi, zavodi, podjetja, zadruge ipd.) </a:t>
                      </a:r>
                      <a:r>
                        <a:rPr lang="sl-SI" dirty="0" smtClean="0"/>
                        <a:t>, </a:t>
                      </a:r>
                      <a:r>
                        <a:rPr lang="sl-SI" dirty="0" smtClean="0"/>
                        <a:t>samostojni podjetniki</a:t>
                      </a:r>
                      <a:endParaRPr lang="sl-SI" dirty="0"/>
                    </a:p>
                  </a:txBody>
                  <a:tcPr/>
                </a:tc>
              </a:tr>
              <a:tr h="641988">
                <a:tc>
                  <a:txBody>
                    <a:bodyPr/>
                    <a:lstStyle/>
                    <a:p>
                      <a:r>
                        <a:rPr lang="sl-SI" dirty="0" smtClean="0"/>
                        <a:t>Upravičeni</a:t>
                      </a:r>
                      <a:r>
                        <a:rPr lang="sl-SI" baseline="0" dirty="0" smtClean="0"/>
                        <a:t> stroški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Posebna navodila za sklad ESRR</a:t>
                      </a:r>
                      <a:endParaRPr lang="sl-SI" dirty="0"/>
                    </a:p>
                  </a:txBody>
                  <a:tcPr/>
                </a:tc>
              </a:tr>
              <a:tr h="917126">
                <a:tc>
                  <a:txBody>
                    <a:bodyPr/>
                    <a:lstStyle/>
                    <a:p>
                      <a:r>
                        <a:rPr lang="sl-SI" dirty="0" smtClean="0"/>
                        <a:t>Prispevek v naravi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947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C6DF39-BD70-47D3-B308-0CDC2720C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Izobraževanje – predstavitev</Template>
  <TotalTime>0</TotalTime>
  <Words>1636</Words>
  <Application>Microsoft Office PowerPoint</Application>
  <PresentationFormat>Diaprojekcija na zaslonu (4:3)</PresentationFormat>
  <Paragraphs>252</Paragraphs>
  <Slides>27</Slides>
  <Notes>17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Tahoma</vt:lpstr>
      <vt:lpstr>Times New Roman</vt:lpstr>
      <vt:lpstr>Training</vt:lpstr>
      <vt:lpstr>predstavitev  2.javnega poziva las za sklad esrr</vt:lpstr>
      <vt:lpstr>Izhodišča:</vt:lpstr>
      <vt:lpstr>PowerPointova predstavitev</vt:lpstr>
      <vt:lpstr>PowerPointova predstavitev</vt:lpstr>
      <vt:lpstr>PowerPointova predstavitev</vt:lpstr>
      <vt:lpstr>Pregled ukrepov LAS za 2. JP</vt:lpstr>
      <vt:lpstr>Sklad ESRR:</vt:lpstr>
      <vt:lpstr>Značilnosti javnih pozivov</vt:lpstr>
      <vt:lpstr>PowerPointova predstavitev</vt:lpstr>
      <vt:lpstr>PowerPointova predstavitev</vt:lpstr>
      <vt:lpstr>Paziti na:</vt:lpstr>
      <vt:lpstr>Na kaj je treba paziti ob vlogi: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2016-04-12T10:38:09Z</dcterms:created>
  <dcterms:modified xsi:type="dcterms:W3CDTF">2019-05-21T11:01:49Z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